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handoutMasterIdLst>
    <p:handoutMasterId r:id="rId4"/>
  </p:handoutMasterIdLst>
  <p:sldIdLst>
    <p:sldId id="275" r:id="rId2"/>
  </p:sldIdLst>
  <p:sldSz cx="12192000" cy="6858000"/>
  <p:notesSz cx="6797675" cy="9874250"/>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rian Lawrence Odlaug" initials="BLO" lastIdx="40" clrIdx="6">
    <p:extLst>
      <p:ext uri="{19B8F6BF-5375-455C-9EA6-DF929625EA0E}">
        <p15:presenceInfo xmlns:p15="http://schemas.microsoft.com/office/powerpoint/2012/main" userId="S-1-5-21-1839211835-619659539-556599288-185339" providerId="AD"/>
      </p:ext>
    </p:extLst>
  </p:cmAuthor>
  <p:cmAuthor id="1" name="Christopher Edge" initials="CE" lastIdx="261" clrIdx="0"/>
  <p:cmAuthor id="8" name="Murat Yildirim" initials="MY" lastIdx="141" clrIdx="7">
    <p:extLst>
      <p:ext uri="{19B8F6BF-5375-455C-9EA6-DF929625EA0E}">
        <p15:presenceInfo xmlns:p15="http://schemas.microsoft.com/office/powerpoint/2012/main" userId="S-1-5-21-1839211835-619659539-556599288-101548" providerId="AD"/>
      </p:ext>
    </p:extLst>
  </p:cmAuthor>
  <p:cmAuthor id="2" name="Ebru Karakoc Madsen" initials="EBKA" lastIdx="24" clrIdx="1"/>
  <p:cmAuthor id="9" name="Bjarke Ebert" initials="BE" lastIdx="33" clrIdx="8">
    <p:extLst>
      <p:ext uri="{19B8F6BF-5375-455C-9EA6-DF929625EA0E}">
        <p15:presenceInfo xmlns:p15="http://schemas.microsoft.com/office/powerpoint/2012/main" userId="S-1-5-21-1839211835-619659539-556599288-6688" providerId="AD"/>
      </p:ext>
    </p:extLst>
  </p:cmAuthor>
  <p:cmAuthor id="3" name="Audrey Dufour" initials="AD" lastIdx="18" clrIdx="2"/>
  <p:cmAuthor id="10" name="Stine Rasmussen Meehan" initials="SRM" lastIdx="2" clrIdx="9">
    <p:extLst>
      <p:ext uri="{19B8F6BF-5375-455C-9EA6-DF929625EA0E}">
        <p15:presenceInfo xmlns:p15="http://schemas.microsoft.com/office/powerpoint/2012/main" userId="S-1-5-21-1839211835-619659539-556599288-81013" providerId="AD"/>
      </p:ext>
    </p:extLst>
  </p:cmAuthor>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Chris Edge" initials="CE" lastIdx="2" clrIdx="4">
    <p:extLst>
      <p:ext uri="{19B8F6BF-5375-455C-9EA6-DF929625EA0E}">
        <p15:presenceInfo xmlns:p15="http://schemas.microsoft.com/office/powerpoint/2012/main" userId="3aa632d62125fbfb" providerId="Windows Live"/>
      </p:ext>
    </p:extLst>
  </p:cmAuthor>
  <p:cmAuthor id="6" name="Jenny Muiry" initials="JM" lastIdx="3" clrIdx="5">
    <p:extLst>
      <p:ext uri="{19B8F6BF-5375-455C-9EA6-DF929625EA0E}">
        <p15:presenceInfo xmlns:p15="http://schemas.microsoft.com/office/powerpoint/2012/main" userId="S-1-5-21-84928900-1697776596-4122394971-1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DDE1"/>
    <a:srgbClr val="D9D9D9"/>
    <a:srgbClr val="B51C12"/>
    <a:srgbClr val="FCEBCC"/>
    <a:srgbClr val="EDECE5"/>
    <a:srgbClr val="EF9C00"/>
    <a:srgbClr val="A5A07B"/>
    <a:srgbClr val="F9EDEC"/>
    <a:srgbClr val="F5E2E0"/>
    <a:srgbClr val="F3D9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47" autoAdjust="0"/>
    <p:restoredTop sz="89880" autoAdjust="0"/>
  </p:normalViewPr>
  <p:slideViewPr>
    <p:cSldViewPr snapToGrid="0" snapToObjects="1">
      <p:cViewPr varScale="1">
        <p:scale>
          <a:sx n="142" d="100"/>
          <a:sy n="142" d="100"/>
        </p:scale>
        <p:origin x="942" y="126"/>
      </p:cViewPr>
      <p:guideLst>
        <p:guide orient="horz" pos="2160"/>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50" d="100"/>
          <a:sy n="150" d="100"/>
        </p:scale>
        <p:origin x="2496" y="-1728"/>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5"/>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2" y="5"/>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9"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2"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5"/>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2" y="5"/>
            <a:ext cx="2945659" cy="495427"/>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9"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2"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various comorbidities of MDD (psychiatric and physical) adversely affect the quality of life of the patient.</a:t>
            </a:r>
            <a:r>
              <a:rPr lang="en-GB" baseline="30000" dirty="0"/>
              <a:t>[</a:t>
            </a:r>
            <a:r>
              <a:rPr lang="en-GB" baseline="30000" dirty="0" err="1"/>
              <a:t>IsHak</a:t>
            </a:r>
            <a:r>
              <a:rPr lang="en-GB" baseline="30000" dirty="0"/>
              <a:t> et al., 2014; </a:t>
            </a:r>
            <a:r>
              <a:rPr lang="en-GB" baseline="30000" dirty="0" err="1"/>
              <a:t>IsHak</a:t>
            </a:r>
            <a:r>
              <a:rPr lang="en-GB" baseline="30000" dirty="0"/>
              <a:t> et al., 2018; Zhou et al., 2017]</a:t>
            </a:r>
            <a:r>
              <a:rPr lang="en-GB" dirty="0"/>
              <a:t> This emphasises the point that attending physicians need to be alive to the potential of the various comorbidities when treating any patient with MDD.</a:t>
            </a:r>
            <a:r>
              <a:rPr lang="en-GB" baseline="30000" dirty="0"/>
              <a:t>[APA, 2010]</a:t>
            </a:r>
            <a:r>
              <a:rPr lang="en-GB" dirty="0"/>
              <a:t> Timely, and appropriate intervention is needed.</a:t>
            </a:r>
            <a:r>
              <a:rPr lang="en-GB" baseline="30000" dirty="0"/>
              <a:t>[APA, 2010]</a:t>
            </a:r>
            <a:r>
              <a:rPr lang="en-GB" dirty="0"/>
              <a:t> </a:t>
            </a:r>
          </a:p>
          <a:p>
            <a:r>
              <a:rPr lang="en-GB" dirty="0"/>
              <a:t>Treatment guidelines for MDD drawn up by the American Psychiatric Association make clear that the psychiatric and physical comorbidities of MDD need to be taken into account when considering treatment options.</a:t>
            </a:r>
            <a:r>
              <a:rPr lang="en-GB" baseline="30000" dirty="0"/>
              <a:t>[APA, 2010, pg. 62-65, 72-77]</a:t>
            </a:r>
            <a:r>
              <a:rPr lang="en-GB" dirty="0"/>
              <a:t> For example, when considering a patient with comorbid hypertension, antidepressant treatments linked to increases in blood pressure should be ruled out; in patients with co-occurring substance-use disorders, treatments known to interact with substances of abuse should be avoided.</a:t>
            </a:r>
            <a:r>
              <a:rPr lang="en-GB" baseline="30000" dirty="0"/>
              <a:t>[APA, 2010]</a:t>
            </a:r>
            <a:endParaRPr lang="en-GB" dirty="0"/>
          </a:p>
          <a:p>
            <a:endParaRPr lang="en-GB" dirty="0"/>
          </a:p>
          <a:p>
            <a:r>
              <a:rPr lang="en-GB" dirty="0"/>
              <a:t>References:</a:t>
            </a:r>
          </a:p>
          <a:p>
            <a:r>
              <a:rPr lang="en-GB" dirty="0"/>
              <a:t>American Psychiatric Association. Practice guideline for the treatment of patients with major depressive disorder. 3</a:t>
            </a:r>
            <a:r>
              <a:rPr lang="en-GB" baseline="30000" dirty="0"/>
              <a:t>rd</a:t>
            </a:r>
            <a:r>
              <a:rPr lang="en-GB" dirty="0"/>
              <a:t> edition. 2010.</a:t>
            </a:r>
          </a:p>
          <a:p>
            <a:r>
              <a:rPr lang="en-GB" dirty="0" err="1"/>
              <a:t>IsHak</a:t>
            </a:r>
            <a:r>
              <a:rPr lang="en-GB" dirty="0"/>
              <a:t> WW, </a:t>
            </a:r>
            <a:r>
              <a:rPr lang="en-GB" dirty="0" err="1"/>
              <a:t>Mirocha</a:t>
            </a:r>
            <a:r>
              <a:rPr lang="en-GB" dirty="0"/>
              <a:t> J, Christensen S, et al. Patient-reported outcomes of quality of life, functioning, and depressive symptom severity in major depressive disorder comorbid with panic disorder before and after SSRI treatment in the STAR*D trial. Depress Anxiety 2014; 31 (8): 707–716.</a:t>
            </a:r>
          </a:p>
          <a:p>
            <a:r>
              <a:rPr lang="en-GB" dirty="0" err="1"/>
              <a:t>IsHak</a:t>
            </a:r>
            <a:r>
              <a:rPr lang="en-GB" dirty="0"/>
              <a:t> WW, Steiner AJ, </a:t>
            </a:r>
            <a:r>
              <a:rPr lang="en-GB" dirty="0" err="1"/>
              <a:t>Klimowicz</a:t>
            </a:r>
            <a:r>
              <a:rPr lang="en-GB" dirty="0"/>
              <a:t> A, et al. Major depression comorbid with medical conditions: analysis of quality of life, functioning, and depressive symptom severity. </a:t>
            </a:r>
            <a:r>
              <a:rPr lang="en-GB" dirty="0" err="1"/>
              <a:t>Psychopharmacol</a:t>
            </a:r>
            <a:r>
              <a:rPr lang="en-GB" dirty="0"/>
              <a:t> Bull 2018; 48 (1): 8–25.</a:t>
            </a:r>
            <a:endParaRPr lang="en-GB" dirty="0">
              <a:highlight>
                <a:srgbClr val="FFFF00"/>
              </a:highlight>
            </a:endParaRPr>
          </a:p>
          <a:p>
            <a:pPr lvl="0"/>
            <a:r>
              <a:rPr lang="en-GB" dirty="0"/>
              <a:t>Zhou Y, Cao Z, Yang M, et al. Comorbid generalized anxiety disorder and its association with quality of life in patients with major depressive disorder. Sci Rep 2017; 7: 40511.</a:t>
            </a:r>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1948840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1742925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48482368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0062528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401626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6528405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9278246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6658969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1977922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3730209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8894293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7034235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06711219"/>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8359863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3406259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364805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411943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4510496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4530607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52417130"/>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8931263"/>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85441240"/>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5768081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042409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56437407"/>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282066393"/>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20114987"/>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34955070"/>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26179752"/>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42762335"/>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66879116"/>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62277085"/>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253350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2375111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6064812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43109631"/>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1756061"/>
      </p:ext>
    </p:extLst>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412195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2528F47-2D1D-4344-94DC-C0AD6023225B}"/>
              </a:ext>
            </a:extLst>
          </p:cNvPr>
          <p:cNvSpPr>
            <a:spLocks noGrp="1"/>
          </p:cNvSpPr>
          <p:nvPr>
            <p:ph type="body" sz="quarter" idx="17"/>
          </p:nvPr>
        </p:nvSpPr>
        <p:spPr/>
        <p:txBody>
          <a:bodyPr/>
          <a:lstStyle/>
          <a:p>
            <a:r>
              <a:rPr lang="en-GB" dirty="0"/>
              <a:t>Major depressive disorder (MDD)</a:t>
            </a:r>
          </a:p>
          <a:p>
            <a:endParaRPr lang="en-GB" dirty="0">
              <a:highlight>
                <a:srgbClr val="FFFF00"/>
              </a:highlight>
            </a:endParaRPr>
          </a:p>
        </p:txBody>
      </p:sp>
      <p:sp>
        <p:nvSpPr>
          <p:cNvPr id="2" name="Title 1">
            <a:extLst>
              <a:ext uri="{FF2B5EF4-FFF2-40B4-BE49-F238E27FC236}">
                <a16:creationId xmlns:a16="http://schemas.microsoft.com/office/drawing/2014/main" id="{A6BB84EC-E489-495E-99CF-027E2F3F1F06}"/>
              </a:ext>
            </a:extLst>
          </p:cNvPr>
          <p:cNvSpPr>
            <a:spLocks noGrp="1"/>
          </p:cNvSpPr>
          <p:nvPr>
            <p:ph type="title"/>
          </p:nvPr>
        </p:nvSpPr>
        <p:spPr/>
        <p:txBody>
          <a:bodyPr/>
          <a:lstStyle/>
          <a:p>
            <a:r>
              <a:rPr lang="en-GB" dirty="0"/>
              <a:t>The effect of comorbidities on patients’ quality of life</a:t>
            </a:r>
          </a:p>
        </p:txBody>
      </p:sp>
      <p:sp>
        <p:nvSpPr>
          <p:cNvPr id="7" name="Content Placeholder 6">
            <a:extLst>
              <a:ext uri="{FF2B5EF4-FFF2-40B4-BE49-F238E27FC236}">
                <a16:creationId xmlns:a16="http://schemas.microsoft.com/office/drawing/2014/main" id="{89AE6004-32ED-4B9E-B8B7-B02D3796D1BF}"/>
              </a:ext>
            </a:extLst>
          </p:cNvPr>
          <p:cNvSpPr>
            <a:spLocks noGrp="1"/>
          </p:cNvSpPr>
          <p:nvPr>
            <p:ph idx="19"/>
          </p:nvPr>
        </p:nvSpPr>
        <p:spPr>
          <a:xfrm>
            <a:off x="539750" y="1674796"/>
            <a:ext cx="10943189" cy="4157204"/>
          </a:xfrm>
        </p:spPr>
        <p:txBody>
          <a:bodyPr>
            <a:normAutofit/>
          </a:bodyPr>
          <a:lstStyle/>
          <a:p>
            <a:pPr>
              <a:lnSpc>
                <a:spcPct val="100000"/>
              </a:lnSpc>
            </a:pPr>
            <a:r>
              <a:rPr lang="en-GB" dirty="0"/>
              <a:t>Patients with MDD and comorbid GAD have significantly reduced quality of life (as assessed by the WHOQOL-BREF) compared with those without comorbid GAD</a:t>
            </a:r>
            <a:r>
              <a:rPr lang="en-GB" baseline="30000" dirty="0"/>
              <a:t>1</a:t>
            </a:r>
          </a:p>
          <a:p>
            <a:pPr>
              <a:lnSpc>
                <a:spcPct val="100000"/>
              </a:lnSpc>
            </a:pPr>
            <a:r>
              <a:rPr lang="en-GB" dirty="0"/>
              <a:t>Patients with MDD and comorbid panic disorder show significantly reduced quality of life (as assessed by the Q-LES-Q) compared with patients without comorbid panic disorder</a:t>
            </a:r>
            <a:r>
              <a:rPr lang="en-GB" baseline="30000" dirty="0"/>
              <a:t>2</a:t>
            </a:r>
            <a:endParaRPr lang="en-GB" dirty="0"/>
          </a:p>
          <a:p>
            <a:pPr>
              <a:lnSpc>
                <a:spcPct val="100000"/>
              </a:lnSpc>
            </a:pPr>
            <a:r>
              <a:rPr lang="en-GB" dirty="0"/>
              <a:t>General medical conditions also have a negative effect on quality of life when they are comorbid with MDD; compared with MDD patients without comorbid general medical conditions, those with comorbid general medical conditions show significantly reduced quality of life scores</a:t>
            </a:r>
            <a:r>
              <a:rPr lang="en-GB" baseline="30000" dirty="0"/>
              <a:t>3</a:t>
            </a:r>
          </a:p>
          <a:p>
            <a:pPr>
              <a:lnSpc>
                <a:spcPct val="100000"/>
              </a:lnSpc>
            </a:pPr>
            <a:r>
              <a:rPr lang="en-GB" dirty="0"/>
              <a:t>The comorbidities of depression should be taken into account when treatment options are being considered</a:t>
            </a:r>
            <a:r>
              <a:rPr lang="en-GB" baseline="30000" dirty="0"/>
              <a:t>4</a:t>
            </a:r>
            <a:endParaRPr lang="en-GB" dirty="0"/>
          </a:p>
        </p:txBody>
      </p:sp>
      <p:sp>
        <p:nvSpPr>
          <p:cNvPr id="3" name="Text Placeholder 2">
            <a:extLst>
              <a:ext uri="{FF2B5EF4-FFF2-40B4-BE49-F238E27FC236}">
                <a16:creationId xmlns:a16="http://schemas.microsoft.com/office/drawing/2014/main" id="{B4B1B9A6-F361-4738-830B-29BEAAC4EDDC}"/>
              </a:ext>
            </a:extLst>
          </p:cNvPr>
          <p:cNvSpPr>
            <a:spLocks noGrp="1"/>
          </p:cNvSpPr>
          <p:nvPr>
            <p:ph type="body" sz="quarter" idx="18"/>
          </p:nvPr>
        </p:nvSpPr>
        <p:spPr>
          <a:xfrm>
            <a:off x="539749" y="5832000"/>
            <a:ext cx="9213851" cy="889200"/>
          </a:xfrm>
        </p:spPr>
        <p:txBody>
          <a:bodyPr/>
          <a:lstStyle/>
          <a:p>
            <a:pPr marL="0" indent="0">
              <a:buNone/>
            </a:pPr>
            <a:r>
              <a:rPr lang="en-GB" dirty="0"/>
              <a:t>GAD=generalised anxiety disorder; MDD=major depressive disorder; </a:t>
            </a:r>
            <a:br>
              <a:rPr lang="en-GB" dirty="0"/>
            </a:br>
            <a:r>
              <a:rPr lang="en-GB" dirty="0"/>
              <a:t>Q-LES-Q=Quality of Life Enjoyment and Satisfaction Questionnaire; </a:t>
            </a:r>
            <a:br>
              <a:rPr lang="en-GB" dirty="0"/>
            </a:br>
            <a:r>
              <a:rPr lang="en-GB" dirty="0"/>
              <a:t>WHOQOL-BREF=World Health Organization Quality of Life Scale – Brief</a:t>
            </a:r>
          </a:p>
          <a:p>
            <a:pPr marL="0" indent="0">
              <a:buNone/>
            </a:pPr>
            <a:r>
              <a:rPr lang="en-GB" dirty="0"/>
              <a:t>1. Zhou et al. Sci Rep 2017;7:40511</a:t>
            </a:r>
            <a:br>
              <a:rPr lang="en-GB" dirty="0"/>
            </a:br>
            <a:r>
              <a:rPr lang="en-GB" dirty="0"/>
              <a:t>2. </a:t>
            </a:r>
            <a:r>
              <a:rPr lang="en-GB" dirty="0" err="1"/>
              <a:t>IsHak</a:t>
            </a:r>
            <a:r>
              <a:rPr lang="en-GB" dirty="0"/>
              <a:t> et al. Depress Anxiety 2014;31(8):707–716</a:t>
            </a:r>
            <a:br>
              <a:rPr lang="en-GB" dirty="0"/>
            </a:br>
            <a:r>
              <a:rPr lang="en-GB" dirty="0"/>
              <a:t>3. </a:t>
            </a:r>
            <a:r>
              <a:rPr lang="en-GB" dirty="0" err="1"/>
              <a:t>IsHak</a:t>
            </a:r>
            <a:r>
              <a:rPr lang="en-GB" dirty="0"/>
              <a:t> et al. </a:t>
            </a:r>
            <a:r>
              <a:rPr lang="en-GB" dirty="0" err="1"/>
              <a:t>Psychopharmacol</a:t>
            </a:r>
            <a:r>
              <a:rPr lang="en-GB" dirty="0"/>
              <a:t> Bull 2018;48(1):8–25</a:t>
            </a:r>
            <a:br>
              <a:rPr lang="en-GB" dirty="0"/>
            </a:br>
            <a:r>
              <a:rPr lang="en-GB" dirty="0"/>
              <a:t>4. APA. Practice guideline for the treatment of patients with major depressive disorder. 2010</a:t>
            </a:r>
            <a:endParaRPr lang="en-GB" dirty="0">
              <a:highlight>
                <a:srgbClr val="FFFF00"/>
              </a:highlight>
            </a:endParaRPr>
          </a:p>
          <a:p>
            <a:pPr marL="0" indent="0">
              <a:buNone/>
            </a:pPr>
            <a:endParaRPr lang="en-GB" dirty="0"/>
          </a:p>
          <a:p>
            <a:endParaRPr lang="da-DK" dirty="0"/>
          </a:p>
        </p:txBody>
      </p:sp>
      <p:sp>
        <p:nvSpPr>
          <p:cNvPr id="4" name="Slide Number Placeholder 3">
            <a:extLst>
              <a:ext uri="{FF2B5EF4-FFF2-40B4-BE49-F238E27FC236}">
                <a16:creationId xmlns:a16="http://schemas.microsoft.com/office/drawing/2014/main" id="{0056A53B-FA13-4836-81A9-137ED93AA682}"/>
              </a:ext>
            </a:extLst>
          </p:cNvPr>
          <p:cNvSpPr>
            <a:spLocks noGrp="1"/>
          </p:cNvSpPr>
          <p:nvPr>
            <p:ph type="sldNum" sz="quarter" idx="4"/>
          </p:nvPr>
        </p:nvSpPr>
        <p:spPr/>
        <p:txBody>
          <a:bodyPr/>
          <a:lstStyle/>
          <a:p>
            <a:fld id="{6DBC486D-4FAB-B746-8B02-8D7C842291C6}" type="slidenum">
              <a:rPr lang="en-GB" smtClean="0"/>
              <a:t>1</a:t>
            </a:fld>
            <a:endParaRPr lang="en-GB" dirty="0"/>
          </a:p>
        </p:txBody>
      </p:sp>
      <p:sp>
        <p:nvSpPr>
          <p:cNvPr id="9" name="Rectangle: Rounded Corners 8">
            <a:extLst>
              <a:ext uri="{FF2B5EF4-FFF2-40B4-BE49-F238E27FC236}">
                <a16:creationId xmlns:a16="http://schemas.microsoft.com/office/drawing/2014/main" id="{63B33C33-4692-470C-8089-43B009912064}"/>
              </a:ext>
            </a:extLst>
          </p:cNvPr>
          <p:cNvSpPr/>
          <p:nvPr/>
        </p:nvSpPr>
        <p:spPr>
          <a:xfrm>
            <a:off x="1354345" y="4809955"/>
            <a:ext cx="9483310" cy="489984"/>
          </a:xfrm>
          <a:prstGeom prst="roundRect">
            <a:avLst>
              <a:gd name="adj" fmla="val 10998"/>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The comorbidities of MDD have a negative impact on a patient’s quality of life</a:t>
            </a:r>
            <a:r>
              <a:rPr lang="en-GB" sz="2000" baseline="30000" dirty="0">
                <a:solidFill>
                  <a:schemeClr val="tx1"/>
                </a:solidFill>
              </a:rPr>
              <a:t>1-3</a:t>
            </a:r>
            <a:endParaRPr lang="en-GB" sz="2000" dirty="0">
              <a:solidFill>
                <a:schemeClr val="tx1"/>
              </a:solidFill>
            </a:endParaRPr>
          </a:p>
        </p:txBody>
      </p:sp>
    </p:spTree>
    <p:custDataLst/>
    <p:extLst>
      <p:ext uri="{BB962C8B-B14F-4D97-AF65-F5344CB8AC3E}">
        <p14:creationId xmlns:p14="http://schemas.microsoft.com/office/powerpoint/2010/main" val="32216822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oyZv5ufA"/>
  <p:tag name="ARTICULATE_SLIDE_COUNT" val="2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89</TotalTime>
  <Words>553</Words>
  <Application>Microsoft Office PowerPoint</Application>
  <PresentationFormat>Widescreen</PresentationFormat>
  <Paragraphs>19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The effect of comorbidities on patients’ quality of life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1535</cp:revision>
  <cp:lastPrinted>2018-08-16T09:06:48Z</cp:lastPrinted>
  <dcterms:created xsi:type="dcterms:W3CDTF">2017-01-23T14:24:15Z</dcterms:created>
  <dcterms:modified xsi:type="dcterms:W3CDTF">2022-02-23T08:33:02Z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934A997F-4108-42B7-A2F1-76962FE84844</vt:lpwstr>
  </property>
  <property fmtid="{D5CDD505-2E9C-101B-9397-08002B2CF9AE}" pid="3" name="ArticulatePath">
    <vt:lpwstr>6 - Treatment principles 12-Jan-18</vt:lpwstr>
  </property>
</Properties>
</file>